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1" r:id="rId1"/>
  </p:sldMasterIdLst>
  <p:sldIdLst>
    <p:sldId id="256" r:id="rId2"/>
    <p:sldId id="259" r:id="rId3"/>
    <p:sldId id="260" r:id="rId4"/>
    <p:sldId id="262" r:id="rId5"/>
    <p:sldId id="261" r:id="rId6"/>
    <p:sldId id="263" r:id="rId7"/>
    <p:sldId id="257" r:id="rId8"/>
    <p:sldId id="258" r:id="rId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87" autoAdjust="0"/>
    <p:restoredTop sz="95232" autoAdjust="0"/>
  </p:normalViewPr>
  <p:slideViewPr>
    <p:cSldViewPr snapToGrid="0">
      <p:cViewPr varScale="1">
        <p:scale>
          <a:sx n="82" d="100"/>
          <a:sy n="82" d="100"/>
        </p:scale>
        <p:origin x="672" y="48"/>
      </p:cViewPr>
      <p:guideLst/>
    </p:cSldViewPr>
  </p:slideViewPr>
  <p:outlineViewPr>
    <p:cViewPr>
      <p:scale>
        <a:sx n="33" d="100"/>
        <a:sy n="33" d="100"/>
      </p:scale>
      <p:origin x="0" y="-3106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FEA490-F9C2-4F6D-A814-AE90A1C94D5B}" type="datetimeFigureOut">
              <a:rPr lang="en-US" smtClean="0"/>
              <a:t>10/22/2019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BFED4886-EE87-400E-B18A-B6298C20C3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95999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FEA490-F9C2-4F6D-A814-AE90A1C94D5B}" type="datetimeFigureOut">
              <a:rPr lang="en-US" smtClean="0"/>
              <a:t>10/22/2019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BFED4886-EE87-400E-B18A-B6298C20C3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71853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FEA490-F9C2-4F6D-A814-AE90A1C94D5B}" type="datetimeFigureOut">
              <a:rPr lang="en-US" smtClean="0"/>
              <a:t>10/22/2019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BFED4886-EE87-400E-B18A-B6298C20C33C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5550890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FEA490-F9C2-4F6D-A814-AE90A1C94D5B}" type="datetimeFigureOut">
              <a:rPr lang="en-US" smtClean="0"/>
              <a:t>10/22/2019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BFED4886-EE87-400E-B18A-B6298C20C3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349807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FEA490-F9C2-4F6D-A814-AE90A1C94D5B}" type="datetimeFigureOut">
              <a:rPr lang="en-US" smtClean="0"/>
              <a:t>10/22/2019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BFED4886-EE87-400E-B18A-B6298C20C33C}" type="slidenum">
              <a:rPr lang="en-US" smtClean="0"/>
              <a:t>‹#›</a:t>
            </a:fld>
            <a:endParaRPr lang="en-US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16761478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FEA490-F9C2-4F6D-A814-AE90A1C94D5B}" type="datetimeFigureOut">
              <a:rPr lang="en-US" smtClean="0"/>
              <a:t>10/22/2019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BFED4886-EE87-400E-B18A-B6298C20C3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550298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FEA490-F9C2-4F6D-A814-AE90A1C94D5B}" type="datetimeFigureOut">
              <a:rPr lang="en-US" smtClean="0"/>
              <a:t>10/22/2019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ED4886-EE87-400E-B18A-B6298C20C3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357324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FEA490-F9C2-4F6D-A814-AE90A1C94D5B}" type="datetimeFigureOut">
              <a:rPr lang="en-US" smtClean="0"/>
              <a:t>10/22/2019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ED4886-EE87-400E-B18A-B6298C20C3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7469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FEA490-F9C2-4F6D-A814-AE90A1C94D5B}" type="datetimeFigureOut">
              <a:rPr lang="en-US" smtClean="0"/>
              <a:t>10/22/2019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ED4886-EE87-400E-B18A-B6298C20C3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30748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FEA490-F9C2-4F6D-A814-AE90A1C94D5B}" type="datetimeFigureOut">
              <a:rPr lang="en-US" smtClean="0"/>
              <a:t>10/22/2019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BFED4886-EE87-400E-B18A-B6298C20C3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41918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FEA490-F9C2-4F6D-A814-AE90A1C94D5B}" type="datetimeFigureOut">
              <a:rPr lang="en-US" smtClean="0"/>
              <a:t>10/22/2019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BFED4886-EE87-400E-B18A-B6298C20C3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0303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FEA490-F9C2-4F6D-A814-AE90A1C94D5B}" type="datetimeFigureOut">
              <a:rPr lang="en-US" smtClean="0"/>
              <a:t>10/22/2019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BFED4886-EE87-400E-B18A-B6298C20C3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0979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FEA490-F9C2-4F6D-A814-AE90A1C94D5B}" type="datetimeFigureOut">
              <a:rPr lang="en-US" smtClean="0"/>
              <a:t>10/22/2019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ED4886-EE87-400E-B18A-B6298C20C3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33515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FEA490-F9C2-4F6D-A814-AE90A1C94D5B}" type="datetimeFigureOut">
              <a:rPr lang="en-US" smtClean="0"/>
              <a:t>10/22/2019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ED4886-EE87-400E-B18A-B6298C20C3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87984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FEA490-F9C2-4F6D-A814-AE90A1C94D5B}" type="datetimeFigureOut">
              <a:rPr lang="en-US" smtClean="0"/>
              <a:t>10/22/2019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ED4886-EE87-400E-B18A-B6298C20C3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80712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FEA490-F9C2-4F6D-A814-AE90A1C94D5B}" type="datetimeFigureOut">
              <a:rPr lang="en-US" smtClean="0"/>
              <a:t>10/22/2019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BFED4886-EE87-400E-B18A-B6298C20C3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35653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157"/>
            <a:ext cx="2356674" cy="6853096"/>
            <a:chOff x="6627813" y="195610"/>
            <a:chExt cx="1952625" cy="5678141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5610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0FEA490-F9C2-4F6D-A814-AE90A1C94D5B}" type="datetimeFigureOut">
              <a:rPr lang="en-US" smtClean="0"/>
              <a:t>10/22/2019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BFED4886-EE87-400E-B18A-B6298C20C3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72603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2" r:id="rId1"/>
    <p:sldLayoutId id="2147483703" r:id="rId2"/>
    <p:sldLayoutId id="2147483704" r:id="rId3"/>
    <p:sldLayoutId id="2147483705" r:id="rId4"/>
    <p:sldLayoutId id="2147483706" r:id="rId5"/>
    <p:sldLayoutId id="2147483707" r:id="rId6"/>
    <p:sldLayoutId id="2147483708" r:id="rId7"/>
    <p:sldLayoutId id="2147483709" r:id="rId8"/>
    <p:sldLayoutId id="2147483710" r:id="rId9"/>
    <p:sldLayoutId id="2147483711" r:id="rId10"/>
    <p:sldLayoutId id="2147483712" r:id="rId11"/>
    <p:sldLayoutId id="2147483713" r:id="rId12"/>
    <p:sldLayoutId id="2147483714" r:id="rId13"/>
    <p:sldLayoutId id="2147483715" r:id="rId14"/>
    <p:sldLayoutId id="2147483716" r:id="rId15"/>
    <p:sldLayoutId id="2147483717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2">
              <a:lumMod val="7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3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3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jpg"/><Relationship Id="rId4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B115EA-5750-4427-94D0-16EEB627651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Bacteria in Soil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D3C4D2F-0EAC-4D70-BE39-33646C760AA8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2855807-A055-4515-8ECB-8E0F9252CA10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76055" y="6302433"/>
            <a:ext cx="836736" cy="488189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CD7B1C8C-79E3-4D40-B65A-393B53CE9972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84568" y="6232849"/>
            <a:ext cx="1091487" cy="726335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95051B1F-556C-466F-A385-F550D62E02C3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37612" y="6302432"/>
            <a:ext cx="1346956" cy="4615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912124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02A48A-1B98-4342-B021-0AA319362A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Bacteria</a:t>
            </a:r>
            <a:br>
              <a:rPr lang="en-US" dirty="0"/>
            </a:b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DA51F31-BA1D-47A5-9E9C-69C924CD98EF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76055" y="6302433"/>
            <a:ext cx="836736" cy="488189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11D97D68-9C11-46B7-9FBA-C9556CF22FAB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84568" y="6232849"/>
            <a:ext cx="1091487" cy="72633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E641BE00-7866-4C1E-AC28-3C4B7E202DC3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37612" y="6302432"/>
            <a:ext cx="1346956" cy="461503"/>
          </a:xfrm>
          <a:prstGeom prst="rect">
            <a:avLst/>
          </a:prstGeom>
        </p:spPr>
      </p:pic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26983081-F9E4-42AF-A112-78EF1BA7154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Widely variable to air, moisture, temperature, and acidity tolerance in habitat</a:t>
            </a:r>
          </a:p>
          <a:p>
            <a:r>
              <a:rPr lang="en-US" dirty="0"/>
              <a:t>Consume chitin and cellulose</a:t>
            </a:r>
          </a:p>
          <a:p>
            <a:r>
              <a:rPr lang="en-US" dirty="0"/>
              <a:t>Autotrophs - organism that is able to form nutritional organic substances from simple inorganic substances such as carbon dioxide.</a:t>
            </a:r>
          </a:p>
          <a:p>
            <a:r>
              <a:rPr lang="en-US" dirty="0"/>
              <a:t>Nitrogen fixation and release</a:t>
            </a:r>
          </a:p>
          <a:p>
            <a:pPr lvl="0"/>
            <a:r>
              <a:rPr lang="en-US" dirty="0"/>
              <a:t>Some bacteria will release nutrients to the plant</a:t>
            </a:r>
          </a:p>
          <a:p>
            <a:pPr lvl="0"/>
            <a:r>
              <a:rPr lang="en-US" dirty="0"/>
              <a:t>Some bacteria will protect the plant from diseases</a:t>
            </a:r>
          </a:p>
          <a:p>
            <a:r>
              <a:rPr lang="en-US" dirty="0"/>
              <a:t>Some are parasites and/or cause plant disease</a:t>
            </a:r>
          </a:p>
        </p:txBody>
      </p:sp>
    </p:spTree>
    <p:extLst>
      <p:ext uri="{BB962C8B-B14F-4D97-AF65-F5344CB8AC3E}">
        <p14:creationId xmlns:p14="http://schemas.microsoft.com/office/powerpoint/2010/main" val="12916521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02A48A-1B98-4342-B021-0AA319362A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Bacteria</a:t>
            </a:r>
            <a:br>
              <a:rPr lang="en-US" dirty="0"/>
            </a:b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DA51F31-BA1D-47A5-9E9C-69C924CD98EF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76055" y="6302433"/>
            <a:ext cx="836736" cy="488189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11D97D68-9C11-46B7-9FBA-C9556CF22FAB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84568" y="6232849"/>
            <a:ext cx="1091487" cy="72633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E641BE00-7866-4C1E-AC28-3C4B7E202DC3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37612" y="6302432"/>
            <a:ext cx="1346956" cy="461503"/>
          </a:xfrm>
          <a:prstGeom prst="rect">
            <a:avLst/>
          </a:prstGeom>
        </p:spPr>
      </p:pic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26983081-F9E4-42AF-A112-78EF1BA7154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Microorganisms (specifically bacteria) need right condition – water, pH, oxygen, temperature, food (carbon organic matter). </a:t>
            </a:r>
          </a:p>
          <a:p>
            <a:pPr lvl="0"/>
            <a:r>
              <a:rPr lang="en-US" dirty="0"/>
              <a:t>Up to 90% of microorganisms can be in soil in a ‘resting’ state until conditions become just right.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6175549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02A48A-1B98-4342-B021-0AA319362A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Bacteria in Soil </a:t>
            </a:r>
            <a:br>
              <a:rPr lang="en-US" dirty="0"/>
            </a:b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DA51F31-BA1D-47A5-9E9C-69C924CD98EF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76055" y="6302433"/>
            <a:ext cx="836736" cy="488189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11D97D68-9C11-46B7-9FBA-C9556CF22FAB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84568" y="6232849"/>
            <a:ext cx="1091487" cy="72633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E641BE00-7866-4C1E-AC28-3C4B7E202DC3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37612" y="6302432"/>
            <a:ext cx="1346956" cy="461503"/>
          </a:xfrm>
          <a:prstGeom prst="rect">
            <a:avLst/>
          </a:prstGeom>
        </p:spPr>
      </p:pic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26983081-F9E4-42AF-A112-78EF1BA7154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Much of soil organic matter is the remains of microbial cells rather than plant cells</a:t>
            </a:r>
          </a:p>
          <a:p>
            <a:pPr lvl="0"/>
            <a:r>
              <a:rPr lang="en-US" dirty="0"/>
              <a:t>Tilling provides oxygen to the bacteria speeding up their metabolism and respiration. </a:t>
            </a:r>
          </a:p>
          <a:p>
            <a:pPr lvl="0"/>
            <a:r>
              <a:rPr lang="en-US" dirty="0"/>
              <a:t>They eat more of the available organic matter and release the carbon dioxide into the atmosphere. </a:t>
            </a:r>
          </a:p>
          <a:p>
            <a:pPr lvl="0"/>
            <a:r>
              <a:rPr lang="en-US" dirty="0"/>
              <a:t>No-till slows down respiration. 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D730ED0-ACEE-4D2F-8468-2A488180DEC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550423" y="4746676"/>
            <a:ext cx="3023526" cy="20172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140786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02A48A-1B98-4342-B021-0AA319362A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Symbiosis</a:t>
            </a:r>
            <a:br>
              <a:rPr lang="en-US" dirty="0"/>
            </a:b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DA51F31-BA1D-47A5-9E9C-69C924CD98EF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76055" y="6302433"/>
            <a:ext cx="836736" cy="488189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11D97D68-9C11-46B7-9FBA-C9556CF22FAB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84568" y="6232849"/>
            <a:ext cx="1091487" cy="72633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E641BE00-7866-4C1E-AC28-3C4B7E202DC3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37612" y="6302432"/>
            <a:ext cx="1346956" cy="461503"/>
          </a:xfrm>
          <a:prstGeom prst="rect">
            <a:avLst/>
          </a:prstGeom>
        </p:spPr>
      </p:pic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26983081-F9E4-42AF-A112-78EF1BA7154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Some bacteria will protect the plant from drought by covering the root in a sticky biofilm that minimizes water loss.</a:t>
            </a:r>
          </a:p>
          <a:p>
            <a:pPr lvl="0"/>
            <a:r>
              <a:rPr lang="en-US" dirty="0"/>
              <a:t>Plant produces root exudates (sugars) that feed the microbiome.</a:t>
            </a:r>
          </a:p>
          <a:p>
            <a:r>
              <a:rPr lang="en-US" dirty="0"/>
              <a:t>The plant is incentivizing different organisms to a symbiotic relationship.</a:t>
            </a:r>
          </a:p>
          <a:p>
            <a:r>
              <a:rPr lang="en-US" dirty="0"/>
              <a:t>Plant sends hormones into the soil attracting soil bacteria live on the root or enter and live in the plant root. </a:t>
            </a:r>
          </a:p>
          <a:p>
            <a:endParaRPr lang="en-US" dirty="0"/>
          </a:p>
          <a:p>
            <a:pPr lvl="0"/>
            <a:r>
              <a:rPr lang="en-US" dirty="0"/>
              <a:t>Example 1: When a plant needs for example zinc the plant sends sugars to feed a specific bacterium that can release zinc from the mineral reserves of the soil. </a:t>
            </a:r>
          </a:p>
          <a:p>
            <a:pPr lvl="0"/>
            <a:r>
              <a:rPr lang="en-US" dirty="0"/>
              <a:t>Example 2: A different bacterium is capable of releasing copper. </a:t>
            </a:r>
          </a:p>
          <a:p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287FE07-B520-4C10-AE99-98D4F561C671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631217" y="215143"/>
            <a:ext cx="1439096" cy="1439096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4304616F-CDBF-4798-B27E-9D40E45A26C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315852" y="67378"/>
            <a:ext cx="1725581" cy="17255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306908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02A48A-1B98-4342-B021-0AA319362A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Bacteria – Building Soil Structure</a:t>
            </a:r>
            <a:br>
              <a:rPr lang="en-US" dirty="0"/>
            </a:b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DA51F31-BA1D-47A5-9E9C-69C924CD98EF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76055" y="6302433"/>
            <a:ext cx="836736" cy="488189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11D97D68-9C11-46B7-9FBA-C9556CF22FAB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84568" y="6232849"/>
            <a:ext cx="1091487" cy="72633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E641BE00-7866-4C1E-AC28-3C4B7E202DC3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37612" y="6302432"/>
            <a:ext cx="1346956" cy="461503"/>
          </a:xfrm>
          <a:prstGeom prst="rect">
            <a:avLst/>
          </a:prstGeom>
        </p:spPr>
      </p:pic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26983081-F9E4-42AF-A112-78EF1BA7154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Bacteria produce a sticky polysaccharide (carbohydrate like starch) that helps holds soil particles together to form aggregates. </a:t>
            </a:r>
          </a:p>
          <a:p>
            <a:r>
              <a:rPr lang="en-US" dirty="0"/>
              <a:t>Actinobacteria have filaments that bridge two minerals together that help build soil aggregates. </a:t>
            </a:r>
          </a:p>
          <a:p>
            <a:pPr lvl="0"/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3F8E9CB-C2AF-4500-9367-FCFCCC4EE10B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b="38900"/>
          <a:stretch/>
        </p:blipFill>
        <p:spPr>
          <a:xfrm>
            <a:off x="2589213" y="4370749"/>
            <a:ext cx="3506788" cy="23931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600179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02A48A-1B98-4342-B021-0AA319362A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Cellular Respiration</a:t>
            </a:r>
            <a:br>
              <a:rPr lang="en-US" dirty="0"/>
            </a:br>
            <a:r>
              <a:rPr lang="en-US" sz="1800" dirty="0">
                <a:solidFill>
                  <a:schemeClr val="tx1"/>
                </a:solidFill>
              </a:rPr>
              <a:t>The data below shows measured microbial activity from four soil samples from different habitats – a cultivated corn field, overgrown farmland, a lawn, and a  undisturbed forest.</a:t>
            </a: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38B9D640-D1D9-484B-872B-E4D5DCD171B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15835" t="26925" r="16570" b="7549"/>
          <a:stretch/>
        </p:blipFill>
        <p:spPr>
          <a:xfrm>
            <a:off x="2592925" y="1979801"/>
            <a:ext cx="7006150" cy="3678815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7DA51F31-BA1D-47A5-9E9C-69C924CD98EF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76055" y="6302433"/>
            <a:ext cx="836736" cy="488189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11D97D68-9C11-46B7-9FBA-C9556CF22FAB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84568" y="6232849"/>
            <a:ext cx="1091487" cy="72633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E641BE00-7866-4C1E-AC28-3C4B7E202DC3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37612" y="6302432"/>
            <a:ext cx="1346956" cy="461503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E1CB36E1-AC26-4B75-9AB0-D5FBD714774C}"/>
              </a:ext>
            </a:extLst>
          </p:cNvPr>
          <p:cNvSpPr txBox="1"/>
          <p:nvPr/>
        </p:nvSpPr>
        <p:spPr>
          <a:xfrm>
            <a:off x="9823508" y="2147582"/>
            <a:ext cx="199658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Can you predict which bar on the graph represents which sample site?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EF4233EE-6364-40BC-B781-0B2048AF6891}"/>
              </a:ext>
            </a:extLst>
          </p:cNvPr>
          <p:cNvSpPr txBox="1"/>
          <p:nvPr/>
        </p:nvSpPr>
        <p:spPr>
          <a:xfrm>
            <a:off x="7732957" y="3680708"/>
            <a:ext cx="177813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Cultivated corn field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6724F615-E645-4CA9-AA44-F07657C7CEBF}"/>
              </a:ext>
            </a:extLst>
          </p:cNvPr>
          <p:cNvSpPr txBox="1"/>
          <p:nvPr/>
        </p:nvSpPr>
        <p:spPr>
          <a:xfrm>
            <a:off x="6310252" y="2311356"/>
            <a:ext cx="176834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Overgrown farmland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BF8EF7A2-8C0C-4044-BE80-D3792B48863A}"/>
              </a:ext>
            </a:extLst>
          </p:cNvPr>
          <p:cNvSpPr txBox="1"/>
          <p:nvPr/>
        </p:nvSpPr>
        <p:spPr>
          <a:xfrm>
            <a:off x="3895621" y="3424895"/>
            <a:ext cx="87212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Lawn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4B2DD477-31BD-4BD6-9455-8F2A29B10CC1}"/>
              </a:ext>
            </a:extLst>
          </p:cNvPr>
          <p:cNvSpPr txBox="1"/>
          <p:nvPr/>
        </p:nvSpPr>
        <p:spPr>
          <a:xfrm>
            <a:off x="4928865" y="4173441"/>
            <a:ext cx="158938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Undisturbed forest</a:t>
            </a:r>
          </a:p>
        </p:txBody>
      </p:sp>
    </p:spTree>
    <p:extLst>
      <p:ext uri="{BB962C8B-B14F-4D97-AF65-F5344CB8AC3E}">
        <p14:creationId xmlns:p14="http://schemas.microsoft.com/office/powerpoint/2010/main" val="22289013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  <p:bldP spid="15" grpId="0"/>
      <p:bldP spid="1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02A48A-1B98-4342-B021-0AA319362A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Cellular Respiration</a:t>
            </a:r>
            <a:br>
              <a:rPr lang="en-US" dirty="0"/>
            </a:br>
            <a:r>
              <a:rPr lang="en-US" sz="1800" dirty="0">
                <a:solidFill>
                  <a:schemeClr val="tx1"/>
                </a:solidFill>
              </a:rPr>
              <a:t>Explain the data</a:t>
            </a: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DA51F31-BA1D-47A5-9E9C-69C924CD98EF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76055" y="6302433"/>
            <a:ext cx="836736" cy="488189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11D97D68-9C11-46B7-9FBA-C9556CF22FAB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84568" y="6232849"/>
            <a:ext cx="1091487" cy="72633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E641BE00-7866-4C1E-AC28-3C4B7E202DC3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37612" y="6302432"/>
            <a:ext cx="1346956" cy="461503"/>
          </a:xfrm>
          <a:prstGeom prst="rect">
            <a:avLst/>
          </a:prstGeom>
        </p:spPr>
      </p:pic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26983081-F9E4-42AF-A112-78EF1BA7154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forest microbial activity was likely low because woody vegetation is rich in lignin and more difficult to break down compared to cellulose found in grasses at the other sites. </a:t>
            </a:r>
          </a:p>
          <a:p>
            <a:r>
              <a:rPr lang="en-US" dirty="0"/>
              <a:t>An overgrown field would have a rich supply of organic matter compared to the cornfield or lawn. </a:t>
            </a:r>
          </a:p>
          <a:p>
            <a:r>
              <a:rPr lang="en-US" dirty="0"/>
              <a:t>An overgrown field would have less disturbed soil microbe community</a:t>
            </a:r>
          </a:p>
        </p:txBody>
      </p:sp>
    </p:spTree>
    <p:extLst>
      <p:ext uri="{BB962C8B-B14F-4D97-AF65-F5344CB8AC3E}">
        <p14:creationId xmlns:p14="http://schemas.microsoft.com/office/powerpoint/2010/main" val="840420171"/>
      </p:ext>
    </p:extLst>
  </p:cSld>
  <p:clrMapOvr>
    <a:masterClrMapping/>
  </p:clrMapOvr>
</p:sld>
</file>

<file path=ppt/theme/theme1.xml><?xml version="1.0" encoding="utf-8"?>
<a:theme xmlns:a="http://schemas.openxmlformats.org/drawingml/2006/main" name="Wisp">
  <a:themeElements>
    <a:clrScheme name="Wisp">
      <a:dk1>
        <a:sysClr val="windowText" lastClr="000000"/>
      </a:dk1>
      <a:lt1>
        <a:sysClr val="window" lastClr="FFFFFF"/>
      </a:lt1>
      <a:dk2>
        <a:srgbClr val="2E5369"/>
      </a:dk2>
      <a:lt2>
        <a:srgbClr val="CFE2E7"/>
      </a:lt2>
      <a:accent1>
        <a:srgbClr val="353535"/>
      </a:accent1>
      <a:accent2>
        <a:srgbClr val="31B4E6"/>
      </a:accent2>
      <a:accent3>
        <a:srgbClr val="265991"/>
      </a:accent3>
      <a:accent4>
        <a:srgbClr val="7E40CC"/>
      </a:accent4>
      <a:accent5>
        <a:srgbClr val="B927E9"/>
      </a:accent5>
      <a:accent6>
        <a:srgbClr val="E833BF"/>
      </a:accent6>
      <a:hlink>
        <a:srgbClr val="2DA0F1"/>
      </a:hlink>
      <a:folHlink>
        <a:srgbClr val="7ED1E6"/>
      </a:folHlink>
    </a:clrScheme>
    <a:fontScheme name="Wisp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isp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4F34B87B-9C7A-41AE-A6CB-48536223DFF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434</TotalTime>
  <Words>403</Words>
  <Application>Microsoft Office PowerPoint</Application>
  <PresentationFormat>Widescreen</PresentationFormat>
  <Paragraphs>38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2" baseType="lpstr">
      <vt:lpstr>Arial</vt:lpstr>
      <vt:lpstr>Century Gothic</vt:lpstr>
      <vt:lpstr>Wingdings 3</vt:lpstr>
      <vt:lpstr>Wisp</vt:lpstr>
      <vt:lpstr>Bacteria in Soil</vt:lpstr>
      <vt:lpstr>Bacteria </vt:lpstr>
      <vt:lpstr>Bacteria </vt:lpstr>
      <vt:lpstr>Bacteria in Soil  </vt:lpstr>
      <vt:lpstr>Symbiosis </vt:lpstr>
      <vt:lpstr>Bacteria – Building Soil Structure </vt:lpstr>
      <vt:lpstr>Cellular Respiration The data below shows measured microbial activity from four soil samples from different habitats – a cultivated corn field, overgrown farmland, a lawn, and a  undisturbed forest.</vt:lpstr>
      <vt:lpstr>Cellular Respiration Explain the data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Why Are Soils Important?</dc:title>
  <dc:creator>Will Fett</dc:creator>
  <cp:lastModifiedBy>Will Fett</cp:lastModifiedBy>
  <cp:revision>31</cp:revision>
  <dcterms:created xsi:type="dcterms:W3CDTF">2019-09-25T20:42:15Z</dcterms:created>
  <dcterms:modified xsi:type="dcterms:W3CDTF">2019-10-22T20:58:10Z</dcterms:modified>
</cp:coreProperties>
</file>